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juhtslaidi alapealkirja laadi redigeerimiseks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FF80-54B5-4172-A19D-865F9E000AAF}" type="datetimeFigureOut">
              <a:rPr lang="et-EE" smtClean="0"/>
              <a:t>03.12.2020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2258-89C2-4FD7-A475-D483D7D68D0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751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FF80-54B5-4172-A19D-865F9E000AAF}" type="datetimeFigureOut">
              <a:rPr lang="et-EE" smtClean="0"/>
              <a:t>03.12.2020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2258-89C2-4FD7-A475-D483D7D68D0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8088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FF80-54B5-4172-A19D-865F9E000AAF}" type="datetimeFigureOut">
              <a:rPr lang="et-EE" smtClean="0"/>
              <a:t>03.12.2020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2258-89C2-4FD7-A475-D483D7D68D0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7357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FF80-54B5-4172-A19D-865F9E000AAF}" type="datetimeFigureOut">
              <a:rPr lang="et-EE" smtClean="0"/>
              <a:t>03.12.2020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2258-89C2-4FD7-A475-D483D7D68D0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3858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FF80-54B5-4172-A19D-865F9E000AAF}" type="datetimeFigureOut">
              <a:rPr lang="et-EE" smtClean="0"/>
              <a:t>03.12.2020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2258-89C2-4FD7-A475-D483D7D68D0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7955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FF80-54B5-4172-A19D-865F9E000AAF}" type="datetimeFigureOut">
              <a:rPr lang="et-EE" smtClean="0"/>
              <a:t>03.12.2020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2258-89C2-4FD7-A475-D483D7D68D0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6752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FF80-54B5-4172-A19D-865F9E000AAF}" type="datetimeFigureOut">
              <a:rPr lang="et-EE" smtClean="0"/>
              <a:t>03.12.2020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2258-89C2-4FD7-A475-D483D7D68D0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8595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FF80-54B5-4172-A19D-865F9E000AAF}" type="datetimeFigureOut">
              <a:rPr lang="et-EE" smtClean="0"/>
              <a:t>03.12.2020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2258-89C2-4FD7-A475-D483D7D68D0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831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FF80-54B5-4172-A19D-865F9E000AAF}" type="datetimeFigureOut">
              <a:rPr lang="et-EE" smtClean="0"/>
              <a:t>03.12.2020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2258-89C2-4FD7-A475-D483D7D68D0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7434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FF80-54B5-4172-A19D-865F9E000AAF}" type="datetimeFigureOut">
              <a:rPr lang="et-EE" smtClean="0"/>
              <a:t>03.12.2020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2258-89C2-4FD7-A475-D483D7D68D0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6529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FF80-54B5-4172-A19D-865F9E000AAF}" type="datetimeFigureOut">
              <a:rPr lang="et-EE" smtClean="0"/>
              <a:t>03.12.2020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2258-89C2-4FD7-A475-D483D7D68D0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7584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AFF80-54B5-4172-A19D-865F9E000AAF}" type="datetimeFigureOut">
              <a:rPr lang="et-EE" smtClean="0"/>
              <a:t>03.12.2020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92258-89C2-4FD7-A475-D483D7D68D0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2284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23874" y="1305906"/>
            <a:ext cx="3955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t-EE" sz="2400" dirty="0" smtClean="0">
                <a:solidFill>
                  <a:srgbClr val="2984C4"/>
                </a:solidFill>
              </a:rPr>
              <a:t>Head hügieeni tavad töökohas</a:t>
            </a:r>
            <a:endParaRPr lang="et-EE" sz="2400" dirty="0">
              <a:solidFill>
                <a:srgbClr val="2984C4"/>
              </a:solidFill>
            </a:endParaRPr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8" y="153760"/>
            <a:ext cx="2880366" cy="11521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84902" y="2452534"/>
            <a:ext cx="58330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000" dirty="0" smtClean="0">
                <a:solidFill>
                  <a:srgbClr val="2984C4"/>
                </a:solidFill>
              </a:rPr>
              <a:t>Kätepesu ja saastunud pinnad, nakkusoht kööginurgas (nt kooginuga)</a:t>
            </a:r>
          </a:p>
          <a:p>
            <a:pPr algn="ctr"/>
            <a:endParaRPr lang="et-EE" sz="2000" dirty="0">
              <a:solidFill>
                <a:srgbClr val="2984C4"/>
              </a:solidFill>
            </a:endParaRPr>
          </a:p>
          <a:p>
            <a:pPr algn="ctr"/>
            <a:r>
              <a:rPr lang="fi-FI" sz="2000" dirty="0" smtClean="0">
                <a:solidFill>
                  <a:srgbClr val="2984C4"/>
                </a:solidFill>
              </a:rPr>
              <a:t>De</a:t>
            </a:r>
            <a:r>
              <a:rPr lang="et-EE" sz="2000" dirty="0" smtClean="0">
                <a:solidFill>
                  <a:srgbClr val="2984C4"/>
                </a:solidFill>
              </a:rPr>
              <a:t>s</a:t>
            </a:r>
            <a:r>
              <a:rPr lang="fi-FI" sz="2000" dirty="0" err="1" smtClean="0">
                <a:solidFill>
                  <a:srgbClr val="2984C4"/>
                </a:solidFill>
              </a:rPr>
              <a:t>ovahend</a:t>
            </a:r>
            <a:r>
              <a:rPr lang="et-EE" sz="2000" dirty="0" err="1" smtClean="0">
                <a:solidFill>
                  <a:srgbClr val="2984C4"/>
                </a:solidFill>
              </a:rPr>
              <a:t>it</a:t>
            </a:r>
            <a:r>
              <a:rPr lang="et-EE" sz="2000" dirty="0" smtClean="0">
                <a:solidFill>
                  <a:srgbClr val="2984C4"/>
                </a:solidFill>
              </a:rPr>
              <a:t> pole mõtet hoida</a:t>
            </a:r>
            <a:r>
              <a:rPr lang="fi-FI" sz="2000" dirty="0" smtClean="0">
                <a:solidFill>
                  <a:srgbClr val="2984C4"/>
                </a:solidFill>
              </a:rPr>
              <a:t> WC-s v</a:t>
            </a:r>
            <a:r>
              <a:rPr lang="et-EE" sz="2000" dirty="0" err="1" smtClean="0">
                <a:solidFill>
                  <a:srgbClr val="2984C4"/>
                </a:solidFill>
              </a:rPr>
              <a:t>aid</a:t>
            </a:r>
            <a:r>
              <a:rPr lang="et-EE" sz="2000" dirty="0" smtClean="0">
                <a:solidFill>
                  <a:srgbClr val="2984C4"/>
                </a:solidFill>
              </a:rPr>
              <a:t> pigem</a:t>
            </a:r>
            <a:r>
              <a:rPr lang="fi-FI" sz="2000" dirty="0" smtClean="0">
                <a:solidFill>
                  <a:srgbClr val="2984C4"/>
                </a:solidFill>
              </a:rPr>
              <a:t> </a:t>
            </a:r>
            <a:r>
              <a:rPr lang="fi-FI" sz="2000" dirty="0" err="1" smtClean="0">
                <a:solidFill>
                  <a:srgbClr val="2984C4"/>
                </a:solidFill>
              </a:rPr>
              <a:t>välisuste</a:t>
            </a:r>
            <a:r>
              <a:rPr lang="fi-FI" sz="2000" dirty="0" smtClean="0">
                <a:solidFill>
                  <a:srgbClr val="2984C4"/>
                </a:solidFill>
              </a:rPr>
              <a:t> </a:t>
            </a:r>
            <a:r>
              <a:rPr lang="fi-FI" sz="2000" dirty="0" err="1" smtClean="0">
                <a:solidFill>
                  <a:srgbClr val="2984C4"/>
                </a:solidFill>
              </a:rPr>
              <a:t>ees</a:t>
            </a:r>
            <a:r>
              <a:rPr lang="fi-FI" sz="2000" dirty="0" smtClean="0">
                <a:solidFill>
                  <a:srgbClr val="2984C4"/>
                </a:solidFill>
              </a:rPr>
              <a:t>, </a:t>
            </a:r>
            <a:r>
              <a:rPr lang="et-EE" sz="2000" dirty="0" smtClean="0">
                <a:solidFill>
                  <a:srgbClr val="2984C4"/>
                </a:solidFill>
              </a:rPr>
              <a:t>kus saastuvad ukselingid ja käsipuud</a:t>
            </a:r>
          </a:p>
          <a:p>
            <a:pPr algn="ctr"/>
            <a:endParaRPr lang="et-EE" sz="2000" dirty="0">
              <a:solidFill>
                <a:srgbClr val="2984C4"/>
              </a:solidFill>
            </a:endParaRPr>
          </a:p>
          <a:p>
            <a:pPr algn="ctr"/>
            <a:r>
              <a:rPr lang="fi-FI" sz="2000" dirty="0" err="1" smtClean="0">
                <a:solidFill>
                  <a:srgbClr val="2984C4"/>
                </a:solidFill>
              </a:rPr>
              <a:t>Loo</a:t>
            </a:r>
            <a:r>
              <a:rPr lang="fi-FI" sz="2000" dirty="0" smtClean="0">
                <a:solidFill>
                  <a:srgbClr val="2984C4"/>
                </a:solidFill>
              </a:rPr>
              <a:t> </a:t>
            </a:r>
            <a:r>
              <a:rPr lang="fi-FI" sz="2000" dirty="0" err="1" smtClean="0">
                <a:solidFill>
                  <a:srgbClr val="2984C4"/>
                </a:solidFill>
              </a:rPr>
              <a:t>võimalus</a:t>
            </a:r>
            <a:r>
              <a:rPr lang="fi-FI" sz="2000" dirty="0" smtClean="0">
                <a:solidFill>
                  <a:srgbClr val="2984C4"/>
                </a:solidFill>
              </a:rPr>
              <a:t> (</a:t>
            </a:r>
            <a:r>
              <a:rPr lang="fi-FI" sz="2000" dirty="0" err="1" smtClean="0">
                <a:solidFill>
                  <a:srgbClr val="2984C4"/>
                </a:solidFill>
              </a:rPr>
              <a:t>kui</a:t>
            </a:r>
            <a:r>
              <a:rPr lang="fi-FI" sz="2000" dirty="0" smtClean="0">
                <a:solidFill>
                  <a:srgbClr val="2984C4"/>
                </a:solidFill>
              </a:rPr>
              <a:t> </a:t>
            </a:r>
            <a:r>
              <a:rPr lang="fi-FI" sz="2000" dirty="0" err="1" smtClean="0">
                <a:solidFill>
                  <a:srgbClr val="2984C4"/>
                </a:solidFill>
              </a:rPr>
              <a:t>deso</a:t>
            </a:r>
            <a:r>
              <a:rPr lang="fi-FI" sz="2000" dirty="0" smtClean="0">
                <a:solidFill>
                  <a:srgbClr val="2984C4"/>
                </a:solidFill>
              </a:rPr>
              <a:t> on siis </a:t>
            </a:r>
            <a:r>
              <a:rPr lang="fi-FI" sz="2000" dirty="0" err="1" smtClean="0">
                <a:solidFill>
                  <a:srgbClr val="2984C4"/>
                </a:solidFill>
              </a:rPr>
              <a:t>desotatakse</a:t>
            </a:r>
            <a:r>
              <a:rPr lang="fi-FI" sz="2000" dirty="0" smtClean="0">
                <a:solidFill>
                  <a:srgbClr val="2984C4"/>
                </a:solidFill>
              </a:rPr>
              <a:t>, </a:t>
            </a:r>
            <a:r>
              <a:rPr lang="fi-FI" sz="2000" dirty="0" err="1" smtClean="0">
                <a:solidFill>
                  <a:srgbClr val="2984C4"/>
                </a:solidFill>
              </a:rPr>
              <a:t>kui</a:t>
            </a:r>
            <a:r>
              <a:rPr lang="fi-FI" sz="2000" dirty="0" smtClean="0">
                <a:solidFill>
                  <a:srgbClr val="2984C4"/>
                </a:solidFill>
              </a:rPr>
              <a:t> </a:t>
            </a:r>
            <a:r>
              <a:rPr lang="fi-FI" sz="2000" dirty="0" err="1" smtClean="0">
                <a:solidFill>
                  <a:srgbClr val="2984C4"/>
                </a:solidFill>
              </a:rPr>
              <a:t>maskid</a:t>
            </a:r>
            <a:r>
              <a:rPr lang="fi-FI" sz="2000" dirty="0" smtClean="0">
                <a:solidFill>
                  <a:srgbClr val="2984C4"/>
                </a:solidFill>
              </a:rPr>
              <a:t> on siis </a:t>
            </a:r>
            <a:r>
              <a:rPr lang="fi-FI" sz="2000" dirty="0" err="1" smtClean="0">
                <a:solidFill>
                  <a:srgbClr val="2984C4"/>
                </a:solidFill>
              </a:rPr>
              <a:t>kantakse</a:t>
            </a:r>
            <a:r>
              <a:rPr lang="fi-FI" sz="2000" dirty="0" smtClean="0">
                <a:solidFill>
                  <a:srgbClr val="2984C4"/>
                </a:solidFill>
              </a:rPr>
              <a:t>)</a:t>
            </a:r>
            <a:endParaRPr lang="et-EE" sz="2000" dirty="0" smtClean="0">
              <a:solidFill>
                <a:srgbClr val="2984C4"/>
              </a:solidFill>
            </a:endParaRPr>
          </a:p>
          <a:p>
            <a:pPr algn="ctr"/>
            <a:endParaRPr lang="et-EE" sz="2000" dirty="0">
              <a:solidFill>
                <a:srgbClr val="2984C4"/>
              </a:solidFill>
            </a:endParaRPr>
          </a:p>
          <a:p>
            <a:pPr algn="ctr"/>
            <a:r>
              <a:rPr lang="fi-FI" sz="2000" dirty="0" err="1" smtClean="0">
                <a:solidFill>
                  <a:srgbClr val="2984C4"/>
                </a:solidFill>
              </a:rPr>
              <a:t>pindade</a:t>
            </a:r>
            <a:r>
              <a:rPr lang="fi-FI" sz="2000" dirty="0" smtClean="0">
                <a:solidFill>
                  <a:srgbClr val="2984C4"/>
                </a:solidFill>
              </a:rPr>
              <a:t> </a:t>
            </a:r>
            <a:r>
              <a:rPr lang="fi-FI" sz="2000" dirty="0" err="1" smtClean="0">
                <a:solidFill>
                  <a:srgbClr val="2984C4"/>
                </a:solidFill>
              </a:rPr>
              <a:t>puhastamine</a:t>
            </a:r>
            <a:endParaRPr lang="et-EE" sz="2000" dirty="0" smtClean="0">
              <a:solidFill>
                <a:srgbClr val="2984C4"/>
              </a:solidFill>
            </a:endParaRPr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178" y="1902466"/>
            <a:ext cx="3647010" cy="35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7578" y="1305906"/>
            <a:ext cx="3087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t-EE" sz="2400" dirty="0" smtClean="0">
                <a:solidFill>
                  <a:srgbClr val="2984C4"/>
                </a:solidFill>
              </a:rPr>
              <a:t>Kogunemised töökohas</a:t>
            </a:r>
            <a:endParaRPr lang="et-EE" sz="2400" dirty="0">
              <a:solidFill>
                <a:srgbClr val="2984C4"/>
              </a:solidFill>
            </a:endParaRPr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8" y="153760"/>
            <a:ext cx="2880366" cy="11521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1702" y="2525105"/>
            <a:ext cx="5833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dirty="0" smtClean="0">
                <a:solidFill>
                  <a:srgbClr val="2984C4"/>
                </a:solidFill>
              </a:rPr>
              <a:t>Erinevate asutuste, erinevate korruste inimesed koos, tööühistransport, kohvipausid, suitsunurgad</a:t>
            </a:r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98" y="1536738"/>
            <a:ext cx="4188104" cy="375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8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23874" y="1305906"/>
            <a:ext cx="3955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t-EE" sz="2400" dirty="0" smtClean="0">
                <a:solidFill>
                  <a:srgbClr val="2984C4"/>
                </a:solidFill>
              </a:rPr>
              <a:t>Head hügieeni tavad töökohas</a:t>
            </a:r>
            <a:endParaRPr lang="et-EE" sz="2400" dirty="0">
              <a:solidFill>
                <a:srgbClr val="2984C4"/>
              </a:solidFill>
            </a:endParaRPr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8" y="153760"/>
            <a:ext cx="2880366" cy="11521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84902" y="2452534"/>
            <a:ext cx="58330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000" dirty="0" smtClean="0">
                <a:solidFill>
                  <a:srgbClr val="2984C4"/>
                </a:solidFill>
              </a:rPr>
              <a:t>Kätepesu ja saastunud pinnad, nakkusoht kööginurgas (nt kooginuga)</a:t>
            </a:r>
          </a:p>
          <a:p>
            <a:pPr algn="ctr"/>
            <a:endParaRPr lang="et-EE" sz="2000" dirty="0">
              <a:solidFill>
                <a:srgbClr val="2984C4"/>
              </a:solidFill>
            </a:endParaRPr>
          </a:p>
          <a:p>
            <a:pPr algn="ctr"/>
            <a:r>
              <a:rPr lang="fi-FI" sz="2000" dirty="0" smtClean="0">
                <a:solidFill>
                  <a:srgbClr val="2984C4"/>
                </a:solidFill>
              </a:rPr>
              <a:t>De</a:t>
            </a:r>
            <a:r>
              <a:rPr lang="et-EE" sz="2000" dirty="0" smtClean="0">
                <a:solidFill>
                  <a:srgbClr val="2984C4"/>
                </a:solidFill>
              </a:rPr>
              <a:t>s</a:t>
            </a:r>
            <a:r>
              <a:rPr lang="fi-FI" sz="2000" dirty="0" err="1" smtClean="0">
                <a:solidFill>
                  <a:srgbClr val="2984C4"/>
                </a:solidFill>
              </a:rPr>
              <a:t>ovahend</a:t>
            </a:r>
            <a:r>
              <a:rPr lang="et-EE" sz="2000" dirty="0" err="1" smtClean="0">
                <a:solidFill>
                  <a:srgbClr val="2984C4"/>
                </a:solidFill>
              </a:rPr>
              <a:t>it</a:t>
            </a:r>
            <a:r>
              <a:rPr lang="et-EE" sz="2000" dirty="0" smtClean="0">
                <a:solidFill>
                  <a:srgbClr val="2984C4"/>
                </a:solidFill>
              </a:rPr>
              <a:t> pole mõtet hoida</a:t>
            </a:r>
            <a:r>
              <a:rPr lang="fi-FI" sz="2000" dirty="0" smtClean="0">
                <a:solidFill>
                  <a:srgbClr val="2984C4"/>
                </a:solidFill>
              </a:rPr>
              <a:t> WC-s v</a:t>
            </a:r>
            <a:r>
              <a:rPr lang="et-EE" sz="2000" dirty="0" err="1" smtClean="0">
                <a:solidFill>
                  <a:srgbClr val="2984C4"/>
                </a:solidFill>
              </a:rPr>
              <a:t>aid</a:t>
            </a:r>
            <a:r>
              <a:rPr lang="et-EE" sz="2000" dirty="0" smtClean="0">
                <a:solidFill>
                  <a:srgbClr val="2984C4"/>
                </a:solidFill>
              </a:rPr>
              <a:t> pigem</a:t>
            </a:r>
            <a:r>
              <a:rPr lang="fi-FI" sz="2000" dirty="0" smtClean="0">
                <a:solidFill>
                  <a:srgbClr val="2984C4"/>
                </a:solidFill>
              </a:rPr>
              <a:t> </a:t>
            </a:r>
            <a:r>
              <a:rPr lang="fi-FI" sz="2000" dirty="0" err="1" smtClean="0">
                <a:solidFill>
                  <a:srgbClr val="2984C4"/>
                </a:solidFill>
              </a:rPr>
              <a:t>välisuste</a:t>
            </a:r>
            <a:r>
              <a:rPr lang="fi-FI" sz="2000" dirty="0" smtClean="0">
                <a:solidFill>
                  <a:srgbClr val="2984C4"/>
                </a:solidFill>
              </a:rPr>
              <a:t> </a:t>
            </a:r>
            <a:r>
              <a:rPr lang="fi-FI" sz="2000" dirty="0" err="1" smtClean="0">
                <a:solidFill>
                  <a:srgbClr val="2984C4"/>
                </a:solidFill>
              </a:rPr>
              <a:t>ees</a:t>
            </a:r>
            <a:r>
              <a:rPr lang="fi-FI" sz="2000" dirty="0" smtClean="0">
                <a:solidFill>
                  <a:srgbClr val="2984C4"/>
                </a:solidFill>
              </a:rPr>
              <a:t>, </a:t>
            </a:r>
            <a:r>
              <a:rPr lang="et-EE" sz="2000" dirty="0" smtClean="0">
                <a:solidFill>
                  <a:srgbClr val="2984C4"/>
                </a:solidFill>
              </a:rPr>
              <a:t>kus saastuvad ukselingid ja käsipuud</a:t>
            </a:r>
          </a:p>
          <a:p>
            <a:pPr algn="ctr"/>
            <a:endParaRPr lang="et-EE" sz="2000" dirty="0">
              <a:solidFill>
                <a:srgbClr val="2984C4"/>
              </a:solidFill>
            </a:endParaRPr>
          </a:p>
          <a:p>
            <a:pPr algn="ctr"/>
            <a:r>
              <a:rPr lang="fi-FI" sz="2000" dirty="0" err="1" smtClean="0">
                <a:solidFill>
                  <a:srgbClr val="2984C4"/>
                </a:solidFill>
              </a:rPr>
              <a:t>Loo</a:t>
            </a:r>
            <a:r>
              <a:rPr lang="fi-FI" sz="2000" dirty="0" smtClean="0">
                <a:solidFill>
                  <a:srgbClr val="2984C4"/>
                </a:solidFill>
              </a:rPr>
              <a:t> </a:t>
            </a:r>
            <a:r>
              <a:rPr lang="fi-FI" sz="2000" dirty="0" err="1" smtClean="0">
                <a:solidFill>
                  <a:srgbClr val="2984C4"/>
                </a:solidFill>
              </a:rPr>
              <a:t>võimalus</a:t>
            </a:r>
            <a:r>
              <a:rPr lang="fi-FI" sz="2000" dirty="0" smtClean="0">
                <a:solidFill>
                  <a:srgbClr val="2984C4"/>
                </a:solidFill>
              </a:rPr>
              <a:t> (</a:t>
            </a:r>
            <a:r>
              <a:rPr lang="fi-FI" sz="2000" dirty="0" err="1" smtClean="0">
                <a:solidFill>
                  <a:srgbClr val="2984C4"/>
                </a:solidFill>
              </a:rPr>
              <a:t>kui</a:t>
            </a:r>
            <a:r>
              <a:rPr lang="fi-FI" sz="2000" dirty="0" smtClean="0">
                <a:solidFill>
                  <a:srgbClr val="2984C4"/>
                </a:solidFill>
              </a:rPr>
              <a:t> </a:t>
            </a:r>
            <a:r>
              <a:rPr lang="fi-FI" sz="2000" dirty="0" err="1" smtClean="0">
                <a:solidFill>
                  <a:srgbClr val="2984C4"/>
                </a:solidFill>
              </a:rPr>
              <a:t>deso</a:t>
            </a:r>
            <a:r>
              <a:rPr lang="fi-FI" sz="2000" dirty="0" smtClean="0">
                <a:solidFill>
                  <a:srgbClr val="2984C4"/>
                </a:solidFill>
              </a:rPr>
              <a:t> on siis </a:t>
            </a:r>
            <a:r>
              <a:rPr lang="fi-FI" sz="2000" dirty="0" err="1" smtClean="0">
                <a:solidFill>
                  <a:srgbClr val="2984C4"/>
                </a:solidFill>
              </a:rPr>
              <a:t>desotatakse</a:t>
            </a:r>
            <a:r>
              <a:rPr lang="fi-FI" sz="2000" dirty="0" smtClean="0">
                <a:solidFill>
                  <a:srgbClr val="2984C4"/>
                </a:solidFill>
              </a:rPr>
              <a:t>, </a:t>
            </a:r>
            <a:r>
              <a:rPr lang="fi-FI" sz="2000" dirty="0" err="1" smtClean="0">
                <a:solidFill>
                  <a:srgbClr val="2984C4"/>
                </a:solidFill>
              </a:rPr>
              <a:t>kui</a:t>
            </a:r>
            <a:r>
              <a:rPr lang="fi-FI" sz="2000" dirty="0" smtClean="0">
                <a:solidFill>
                  <a:srgbClr val="2984C4"/>
                </a:solidFill>
              </a:rPr>
              <a:t> </a:t>
            </a:r>
            <a:r>
              <a:rPr lang="fi-FI" sz="2000" dirty="0" err="1" smtClean="0">
                <a:solidFill>
                  <a:srgbClr val="2984C4"/>
                </a:solidFill>
              </a:rPr>
              <a:t>maskid</a:t>
            </a:r>
            <a:r>
              <a:rPr lang="fi-FI" sz="2000" dirty="0" smtClean="0">
                <a:solidFill>
                  <a:srgbClr val="2984C4"/>
                </a:solidFill>
              </a:rPr>
              <a:t> on siis </a:t>
            </a:r>
            <a:r>
              <a:rPr lang="fi-FI" sz="2000" dirty="0" err="1" smtClean="0">
                <a:solidFill>
                  <a:srgbClr val="2984C4"/>
                </a:solidFill>
              </a:rPr>
              <a:t>kantakse</a:t>
            </a:r>
            <a:r>
              <a:rPr lang="fi-FI" sz="2000" dirty="0" smtClean="0">
                <a:solidFill>
                  <a:srgbClr val="2984C4"/>
                </a:solidFill>
              </a:rPr>
              <a:t>)</a:t>
            </a:r>
            <a:endParaRPr lang="et-EE" sz="2000" dirty="0" smtClean="0">
              <a:solidFill>
                <a:srgbClr val="2984C4"/>
              </a:solidFill>
            </a:endParaRPr>
          </a:p>
          <a:p>
            <a:pPr algn="ctr"/>
            <a:endParaRPr lang="et-EE" sz="2000" dirty="0">
              <a:solidFill>
                <a:srgbClr val="2984C4"/>
              </a:solidFill>
            </a:endParaRPr>
          </a:p>
          <a:p>
            <a:pPr algn="ctr"/>
            <a:r>
              <a:rPr lang="fi-FI" sz="2000" dirty="0" err="1" smtClean="0">
                <a:solidFill>
                  <a:srgbClr val="2984C4"/>
                </a:solidFill>
              </a:rPr>
              <a:t>pindade</a:t>
            </a:r>
            <a:r>
              <a:rPr lang="fi-FI" sz="2000" dirty="0" smtClean="0">
                <a:solidFill>
                  <a:srgbClr val="2984C4"/>
                </a:solidFill>
              </a:rPr>
              <a:t> </a:t>
            </a:r>
            <a:r>
              <a:rPr lang="fi-FI" sz="2000" dirty="0" err="1" smtClean="0">
                <a:solidFill>
                  <a:srgbClr val="2984C4"/>
                </a:solidFill>
              </a:rPr>
              <a:t>puhastamine</a:t>
            </a:r>
            <a:endParaRPr lang="et-EE" sz="2000" dirty="0" smtClean="0">
              <a:solidFill>
                <a:srgbClr val="2984C4"/>
              </a:solidFill>
            </a:endParaRPr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178" y="1902466"/>
            <a:ext cx="3647010" cy="35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3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l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8" y="153760"/>
            <a:ext cx="2880366" cy="11521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7169" y="1247654"/>
            <a:ext cx="583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dirty="0" smtClean="0">
                <a:solidFill>
                  <a:srgbClr val="2984C4"/>
                </a:solidFill>
              </a:rPr>
              <a:t>Käterätikud vs </a:t>
            </a:r>
            <a:r>
              <a:rPr lang="et-EE" sz="2400" dirty="0" err="1" smtClean="0">
                <a:solidFill>
                  <a:srgbClr val="2984C4"/>
                </a:solidFill>
              </a:rPr>
              <a:t>kätekuivatus</a:t>
            </a:r>
            <a:r>
              <a:rPr lang="et-EE" sz="2400" dirty="0" smtClean="0">
                <a:solidFill>
                  <a:srgbClr val="2984C4"/>
                </a:solidFill>
              </a:rPr>
              <a:t> paber</a:t>
            </a:r>
          </a:p>
        </p:txBody>
      </p:sp>
      <p:pic>
        <p:nvPicPr>
          <p:cNvPr id="8" name="Pil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091" y="2243360"/>
            <a:ext cx="7263395" cy="333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l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8" y="153760"/>
            <a:ext cx="2880366" cy="11521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7169" y="1247654"/>
            <a:ext cx="583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dirty="0" smtClean="0">
                <a:solidFill>
                  <a:srgbClr val="2984C4"/>
                </a:solidFill>
              </a:rPr>
              <a:t>Käterätikud vs </a:t>
            </a:r>
            <a:r>
              <a:rPr lang="et-EE" sz="2400" dirty="0" err="1" smtClean="0">
                <a:solidFill>
                  <a:srgbClr val="2984C4"/>
                </a:solidFill>
              </a:rPr>
              <a:t>kätekuivatus</a:t>
            </a:r>
            <a:r>
              <a:rPr lang="et-EE" sz="2400" dirty="0" smtClean="0">
                <a:solidFill>
                  <a:srgbClr val="2984C4"/>
                </a:solidFill>
              </a:rPr>
              <a:t> paber</a:t>
            </a:r>
          </a:p>
        </p:txBody>
      </p:sp>
      <p:pic>
        <p:nvPicPr>
          <p:cNvPr id="8" name="Pil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091" y="2243360"/>
            <a:ext cx="7263395" cy="333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1085" y="1203563"/>
            <a:ext cx="6236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t-EE" sz="2400" dirty="0" smtClean="0">
                <a:solidFill>
                  <a:srgbClr val="2984C4"/>
                </a:solidFill>
              </a:rPr>
              <a:t>Nakkuse saamine ja nakkusohtlikuks muutumine</a:t>
            </a:r>
            <a:endParaRPr lang="et-EE" sz="2400" dirty="0">
              <a:solidFill>
                <a:srgbClr val="2984C4"/>
              </a:solidFill>
            </a:endParaRPr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8" y="153760"/>
            <a:ext cx="2880366" cy="1152146"/>
          </a:xfrm>
          <a:prstGeom prst="rect">
            <a:avLst/>
          </a:prstGeom>
        </p:spPr>
      </p:pic>
      <p:pic>
        <p:nvPicPr>
          <p:cNvPr id="2" name="Pil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36" y="2406509"/>
            <a:ext cx="1177157" cy="3067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0151" y="5766166"/>
            <a:ext cx="92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Päev - 0</a:t>
            </a:r>
            <a:endParaRPr lang="et-EE" dirty="0"/>
          </a:p>
        </p:txBody>
      </p:sp>
      <p:pic>
        <p:nvPicPr>
          <p:cNvPr id="7" name="Pil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085" y="2326327"/>
            <a:ext cx="1167380" cy="3080517"/>
          </a:xfrm>
          <a:prstGeom prst="rect">
            <a:avLst/>
          </a:prstGeom>
        </p:spPr>
      </p:pic>
      <p:sp>
        <p:nvSpPr>
          <p:cNvPr id="8" name="Paremnool 7"/>
          <p:cNvSpPr/>
          <p:nvPr/>
        </p:nvSpPr>
        <p:spPr>
          <a:xfrm>
            <a:off x="4264657" y="3575949"/>
            <a:ext cx="891543" cy="310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9" name="Pil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042" y="2423021"/>
            <a:ext cx="1130737" cy="2983823"/>
          </a:xfrm>
          <a:prstGeom prst="rect">
            <a:avLst/>
          </a:prstGeom>
        </p:spPr>
      </p:pic>
      <p:sp>
        <p:nvSpPr>
          <p:cNvPr id="11" name="Paremnool 10"/>
          <p:cNvSpPr/>
          <p:nvPr/>
        </p:nvSpPr>
        <p:spPr>
          <a:xfrm>
            <a:off x="6795849" y="3575949"/>
            <a:ext cx="891543" cy="310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12" name="Pilt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3385" y="1665228"/>
            <a:ext cx="1496305" cy="39484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43042" y="5798798"/>
            <a:ext cx="115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Päev – 1-3</a:t>
            </a:r>
            <a:endParaRPr lang="et-EE" dirty="0"/>
          </a:p>
        </p:txBody>
      </p:sp>
      <p:sp>
        <p:nvSpPr>
          <p:cNvPr id="14" name="TextBox 13"/>
          <p:cNvSpPr txBox="1"/>
          <p:nvPr/>
        </p:nvSpPr>
        <p:spPr>
          <a:xfrm>
            <a:off x="8867216" y="5775162"/>
            <a:ext cx="96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Päev – 4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0692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96718" y="1203563"/>
            <a:ext cx="470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t-EE" sz="2400" dirty="0" smtClean="0">
                <a:solidFill>
                  <a:srgbClr val="2984C4"/>
                </a:solidFill>
              </a:rPr>
              <a:t>Nakkusohtlik periood ja paranemine</a:t>
            </a:r>
            <a:endParaRPr lang="et-EE" sz="2400" dirty="0">
              <a:solidFill>
                <a:srgbClr val="2984C4"/>
              </a:solidFill>
            </a:endParaRPr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8" y="153760"/>
            <a:ext cx="2880366" cy="1152146"/>
          </a:xfrm>
          <a:prstGeom prst="rect">
            <a:avLst/>
          </a:prstGeom>
        </p:spPr>
      </p:pic>
      <p:pic>
        <p:nvPicPr>
          <p:cNvPr id="12" name="Pilt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185" y="1665228"/>
            <a:ext cx="1496305" cy="39484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96718" y="2623812"/>
            <a:ext cx="64108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rgbClr val="2984C4"/>
                </a:solidFill>
              </a:rPr>
              <a:t>Päev – 4 – organism on viirusega koormatud ja tekivad haigussümptomid: köha, nohu, väsimus, nõrkus, peavalu</a:t>
            </a:r>
          </a:p>
          <a:p>
            <a:endParaRPr lang="et-EE" dirty="0">
              <a:solidFill>
                <a:srgbClr val="2984C4"/>
              </a:solidFill>
            </a:endParaRPr>
          </a:p>
          <a:p>
            <a:r>
              <a:rPr lang="et-EE" dirty="0" smtClean="0">
                <a:solidFill>
                  <a:srgbClr val="2984C4"/>
                </a:solidFill>
              </a:rPr>
              <a:t>Üldjuhul kestavad sümptomid 2-3 päeva ja siis hakkab viiruskoormus langema. </a:t>
            </a:r>
          </a:p>
          <a:p>
            <a:endParaRPr lang="et-EE" dirty="0">
              <a:solidFill>
                <a:srgbClr val="2984C4"/>
              </a:solidFill>
            </a:endParaRPr>
          </a:p>
          <a:p>
            <a:r>
              <a:rPr lang="et-EE" dirty="0" smtClean="0">
                <a:solidFill>
                  <a:srgbClr val="2984C4"/>
                </a:solidFill>
              </a:rPr>
              <a:t>Inimene püsib nakkusohtlik veel kuni 5-6 päeva.</a:t>
            </a:r>
            <a:endParaRPr lang="et-EE" dirty="0">
              <a:solidFill>
                <a:srgbClr val="2984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3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94977" y="1305906"/>
            <a:ext cx="3480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t-EE" sz="2400" dirty="0" smtClean="0">
                <a:solidFill>
                  <a:srgbClr val="2984C4"/>
                </a:solidFill>
              </a:rPr>
              <a:t>Kinnised koosolekuruumid</a:t>
            </a:r>
            <a:endParaRPr lang="et-EE" sz="2400" dirty="0">
              <a:solidFill>
                <a:srgbClr val="2984C4"/>
              </a:solidFill>
            </a:endParaRPr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8" y="153760"/>
            <a:ext cx="2880366" cy="1152146"/>
          </a:xfrm>
          <a:prstGeom prst="rect">
            <a:avLst/>
          </a:prstGeom>
        </p:spPr>
      </p:pic>
      <p:pic>
        <p:nvPicPr>
          <p:cNvPr id="2" name="Pil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91" y="2060031"/>
            <a:ext cx="5846103" cy="37565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05221" y="2588606"/>
            <a:ext cx="52600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t-EE" sz="2400" dirty="0" smtClean="0">
                <a:solidFill>
                  <a:srgbClr val="2984C4"/>
                </a:solidFill>
              </a:rPr>
              <a:t>-ruum täitub viirusega</a:t>
            </a:r>
          </a:p>
          <a:p>
            <a:pPr marL="342900" indent="-342900" algn="ctr">
              <a:buFontTx/>
              <a:buChar char="-"/>
            </a:pPr>
            <a:r>
              <a:rPr lang="et-EE" sz="2400" dirty="0" smtClean="0">
                <a:solidFill>
                  <a:srgbClr val="2984C4"/>
                </a:solidFill>
              </a:rPr>
              <a:t>Ventilatsioon (</a:t>
            </a:r>
            <a:r>
              <a:rPr lang="et-EE" sz="2400" dirty="0" err="1" smtClean="0">
                <a:solidFill>
                  <a:srgbClr val="2984C4"/>
                </a:solidFill>
              </a:rPr>
              <a:t>sise</a:t>
            </a:r>
            <a:r>
              <a:rPr lang="et-EE" sz="2400" dirty="0" smtClean="0">
                <a:solidFill>
                  <a:srgbClr val="2984C4"/>
                </a:solidFill>
              </a:rPr>
              <a:t> ja välisõhuvahetus)</a:t>
            </a:r>
          </a:p>
          <a:p>
            <a:pPr marL="342900" indent="-342900" algn="ctr">
              <a:buFontTx/>
              <a:buChar char="-"/>
            </a:pPr>
            <a:r>
              <a:rPr lang="et-EE" sz="2400" dirty="0" smtClean="0">
                <a:solidFill>
                  <a:srgbClr val="2984C4"/>
                </a:solidFill>
              </a:rPr>
              <a:t>Mitu õhuvahetust tunnis</a:t>
            </a:r>
          </a:p>
          <a:p>
            <a:pPr marL="342900" indent="-342900" algn="ctr">
              <a:buFontTx/>
              <a:buChar char="-"/>
            </a:pPr>
            <a:r>
              <a:rPr lang="et-EE" sz="2400" dirty="0" smtClean="0">
                <a:solidFill>
                  <a:srgbClr val="2984C4"/>
                </a:solidFill>
              </a:rPr>
              <a:t>Ruumis liikumise ja paigutuse mõju</a:t>
            </a:r>
          </a:p>
          <a:p>
            <a:pPr marL="342900" indent="-342900" algn="ctr">
              <a:buFontTx/>
              <a:buChar char="-"/>
            </a:pPr>
            <a:r>
              <a:rPr lang="et-EE" sz="2400" dirty="0" smtClean="0">
                <a:solidFill>
                  <a:srgbClr val="2984C4"/>
                </a:solidFill>
              </a:rPr>
              <a:t>Distantsi hoidmine</a:t>
            </a:r>
          </a:p>
        </p:txBody>
      </p:sp>
    </p:spTree>
    <p:extLst>
      <p:ext uri="{BB962C8B-B14F-4D97-AF65-F5344CB8AC3E}">
        <p14:creationId xmlns:p14="http://schemas.microsoft.com/office/powerpoint/2010/main" val="34980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19392" y="1305906"/>
            <a:ext cx="2631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t-EE" sz="2400" dirty="0" smtClean="0">
                <a:solidFill>
                  <a:srgbClr val="2984C4"/>
                </a:solidFill>
              </a:rPr>
              <a:t>Isikukaitsevahendid</a:t>
            </a:r>
            <a:endParaRPr lang="et-EE" sz="2400" dirty="0">
              <a:solidFill>
                <a:srgbClr val="2984C4"/>
              </a:solidFill>
            </a:endParaRPr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8" y="153760"/>
            <a:ext cx="2880366" cy="11521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26229" y="2525106"/>
            <a:ext cx="16180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t-EE" sz="2400" dirty="0" smtClean="0">
                <a:solidFill>
                  <a:srgbClr val="2984C4"/>
                </a:solidFill>
              </a:rPr>
              <a:t>-mask</a:t>
            </a:r>
          </a:p>
          <a:p>
            <a:pPr algn="ctr"/>
            <a:r>
              <a:rPr lang="et-EE" sz="2400" dirty="0" smtClean="0">
                <a:solidFill>
                  <a:srgbClr val="2984C4"/>
                </a:solidFill>
              </a:rPr>
              <a:t>-visiir</a:t>
            </a:r>
          </a:p>
          <a:p>
            <a:pPr algn="ctr"/>
            <a:r>
              <a:rPr lang="et-EE" sz="2400" dirty="0" smtClean="0">
                <a:solidFill>
                  <a:srgbClr val="2984C4"/>
                </a:solidFill>
              </a:rPr>
              <a:t>-pleksiklaas</a:t>
            </a:r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491" y="1536738"/>
            <a:ext cx="5784109" cy="397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40602" y="729453"/>
            <a:ext cx="4131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t-EE" sz="2400" dirty="0" smtClean="0">
                <a:solidFill>
                  <a:srgbClr val="2984C4"/>
                </a:solidFill>
              </a:rPr>
              <a:t>Sümptomitega ja sümptomiteta</a:t>
            </a:r>
            <a:endParaRPr lang="et-EE" sz="2400" dirty="0">
              <a:solidFill>
                <a:srgbClr val="2984C4"/>
              </a:solidFill>
            </a:endParaRPr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8" y="153760"/>
            <a:ext cx="2880366" cy="1152146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661" y="1618927"/>
            <a:ext cx="2221882" cy="4477074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044" y="1618927"/>
            <a:ext cx="1671956" cy="441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2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41032" y="729453"/>
            <a:ext cx="313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t-EE" sz="2400" dirty="0" smtClean="0">
                <a:solidFill>
                  <a:srgbClr val="2984C4"/>
                </a:solidFill>
              </a:rPr>
              <a:t>Ilma maskita ja maskiga</a:t>
            </a:r>
            <a:endParaRPr lang="et-EE" sz="2400" dirty="0">
              <a:solidFill>
                <a:srgbClr val="2984C4"/>
              </a:solidFill>
            </a:endParaRPr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8" y="153760"/>
            <a:ext cx="2880366" cy="1152146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661" y="1618927"/>
            <a:ext cx="2221882" cy="4477074"/>
          </a:xfrm>
          <a:prstGeom prst="rect">
            <a:avLst/>
          </a:prstGeom>
        </p:spPr>
      </p:pic>
      <p:pic>
        <p:nvPicPr>
          <p:cNvPr id="2" name="Pil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957" y="1864959"/>
            <a:ext cx="1603378" cy="4231042"/>
          </a:xfrm>
          <a:prstGeom prst="rect">
            <a:avLst/>
          </a:prstGeom>
        </p:spPr>
      </p:pic>
      <p:sp>
        <p:nvSpPr>
          <p:cNvPr id="3" name="Ristkülik 2"/>
          <p:cNvSpPr/>
          <p:nvPr/>
        </p:nvSpPr>
        <p:spPr>
          <a:xfrm>
            <a:off x="9290374" y="2837934"/>
            <a:ext cx="2248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984C4"/>
                </a:solidFill>
              </a:rPr>
              <a:t>Riidest mask vs korduvkasutatav</a:t>
            </a:r>
            <a:endParaRPr lang="et-EE" dirty="0">
              <a:solidFill>
                <a:srgbClr val="2984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12937" y="1305906"/>
            <a:ext cx="2777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t-EE" sz="2400" dirty="0" smtClean="0">
                <a:solidFill>
                  <a:srgbClr val="2984C4"/>
                </a:solidFill>
              </a:rPr>
              <a:t>Suhtlus tööruumides</a:t>
            </a:r>
            <a:endParaRPr lang="et-EE" sz="2400" dirty="0">
              <a:solidFill>
                <a:srgbClr val="2984C4"/>
              </a:solidFill>
            </a:endParaRPr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8" y="153760"/>
            <a:ext cx="2880366" cy="11521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2906" y="2525106"/>
            <a:ext cx="17972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t-EE" sz="2400" dirty="0" smtClean="0">
                <a:solidFill>
                  <a:srgbClr val="2984C4"/>
                </a:solidFill>
              </a:rPr>
              <a:t>- Rääkimine, </a:t>
            </a:r>
          </a:p>
          <a:p>
            <a:pPr algn="ctr"/>
            <a:r>
              <a:rPr lang="et-EE" sz="2400" dirty="0" smtClean="0">
                <a:solidFill>
                  <a:srgbClr val="2984C4"/>
                </a:solidFill>
              </a:rPr>
              <a:t>- laulmine, </a:t>
            </a:r>
          </a:p>
          <a:p>
            <a:pPr algn="ctr"/>
            <a:r>
              <a:rPr lang="et-EE" sz="2400" dirty="0" smtClean="0">
                <a:solidFill>
                  <a:srgbClr val="2984C4"/>
                </a:solidFill>
              </a:rPr>
              <a:t>- naermine</a:t>
            </a:r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934" y="1265263"/>
            <a:ext cx="1950231" cy="49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233</Words>
  <Application>Microsoft Office PowerPoint</Application>
  <PresentationFormat>Laiekraan</PresentationFormat>
  <Paragraphs>47</Paragraphs>
  <Slides>12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Office'i kujundus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Lea Saul</dc:creator>
  <cp:lastModifiedBy>Lea Saul</cp:lastModifiedBy>
  <cp:revision>1</cp:revision>
  <dcterms:created xsi:type="dcterms:W3CDTF">2020-12-03T11:06:05Z</dcterms:created>
  <dcterms:modified xsi:type="dcterms:W3CDTF">2020-12-03T11:12:07Z</dcterms:modified>
</cp:coreProperties>
</file>